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9"/>
  </p:notesMasterIdLst>
  <p:sldIdLst>
    <p:sldId id="256" r:id="rId2"/>
    <p:sldId id="259" r:id="rId3"/>
    <p:sldId id="260" r:id="rId4"/>
    <p:sldId id="266" r:id="rId5"/>
    <p:sldId id="267" r:id="rId6"/>
    <p:sldId id="281" r:id="rId7"/>
    <p:sldId id="280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urgette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acifico" panose="00000500000000000000" pitchFamily="2" charset="-52"/>
      <p:regular r:id="rId19"/>
    </p:embeddedFont>
    <p:embeddedFont>
      <p:font typeface="Raleway" pitchFamily="2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71">
          <p15:clr>
            <a:srgbClr val="A4A3A4"/>
          </p15:clr>
        </p15:guide>
        <p15:guide id="2" orient="horz" pos="1620">
          <p15:clr>
            <a:srgbClr val="000000"/>
          </p15:clr>
        </p15:guide>
        <p15:guide id="3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C1C812-FFF9-4AEF-B83A-16B8FEF0839D}">
  <a:tblStyle styleId="{8AC1C812-FFF9-4AEF-B83A-16B8FEF083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pos="1871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60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la présentation">
  <p:cSld name="Diapositive de tit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3055584" y="521653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-7140" y="951310"/>
            <a:ext cx="3062700" cy="32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542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7">
          <p15:clr>
            <a:srgbClr val="FBAE40"/>
          </p15:clr>
        </p15:guide>
        <p15:guide id="2" pos="5110">
          <p15:clr>
            <a:srgbClr val="FBAE40"/>
          </p15:clr>
        </p15:guide>
        <p15:guide id="3" orient="horz" pos="2471">
          <p15:clr>
            <a:srgbClr val="FBAE40"/>
          </p15:clr>
        </p15:guide>
        <p15:guide id="4" orient="horz" pos="2641">
          <p15:clr>
            <a:srgbClr val="FBAE40"/>
          </p15:clr>
        </p15:guide>
        <p15:guide id="5" orient="horz" pos="599">
          <p15:clr>
            <a:srgbClr val="FBAE40"/>
          </p15:clr>
        </p15:guide>
        <p15:guide id="6" orient="horz" pos="4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chapitre">
  <p:cSld name="3_Diapositive de titr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1"/>
          <p:cNvCxnSpPr/>
          <p:nvPr/>
        </p:nvCxnSpPr>
        <p:spPr>
          <a:xfrm>
            <a:off x="4571999" y="495072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-3" y="681037"/>
            <a:ext cx="4572000" cy="32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4572000" y="956491"/>
            <a:ext cx="4572000" cy="324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idx="2"/>
          </p:nvPr>
        </p:nvSpPr>
        <p:spPr>
          <a:xfrm>
            <a:off x="26100" y="952988"/>
            <a:ext cx="4572000" cy="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  <a:defRPr sz="1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542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10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599">
          <p15:clr>
            <a:srgbClr val="FBAE40"/>
          </p15:clr>
        </p15:guide>
        <p15:guide id="6" orient="horz" pos="429">
          <p15:clr>
            <a:srgbClr val="FBAE40"/>
          </p15:clr>
        </p15:guide>
        <p15:guide id="7" orient="horz" pos="2471">
          <p15:clr>
            <a:srgbClr val="FBAE40"/>
          </p15:clr>
        </p15:guide>
        <p15:guide id="8" orient="horz" pos="264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5_Diapositive de titr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3064250" y="684750"/>
            <a:ext cx="6144900" cy="323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12"/>
          <p:cNvCxnSpPr/>
          <p:nvPr/>
        </p:nvCxnSpPr>
        <p:spPr>
          <a:xfrm>
            <a:off x="3055584" y="495072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7931175" y="1284713"/>
            <a:ext cx="772200" cy="26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amion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amion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Font typeface="Damion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800"/>
              <a:buFont typeface="Damion"/>
              <a:buNone/>
              <a:defRPr sz="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Font typeface="Damion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74100" y="952988"/>
            <a:ext cx="6079200" cy="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2"/>
          </p:nvPr>
        </p:nvSpPr>
        <p:spPr>
          <a:xfrm>
            <a:off x="3513300" y="1284713"/>
            <a:ext cx="4691100" cy="26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AutoNum type="arabicPeriod"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aleway"/>
              <a:buAutoNum type="arabicPeriod"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AutoNum type="arabicPeriod"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AutoNum type="arabicPeriod"/>
              <a:defRPr sz="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AutoNum type="arabicPeriod"/>
              <a:defRPr sz="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Raleway"/>
              <a:buAutoNum type="arabicPeriod"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Raleway"/>
              <a:buAutoNum type="arabicPeriod"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Raleway"/>
              <a:buAutoNum type="arabicPeriod"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Raleway"/>
              <a:buAutoNum type="arabicPeriod"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7">
          <p15:clr>
            <a:srgbClr val="FBAE40"/>
          </p15:clr>
        </p15:guide>
        <p15:guide id="2" orient="horz" pos="2641">
          <p15:clr>
            <a:srgbClr val="FBAE40"/>
          </p15:clr>
        </p15:guide>
        <p15:guide id="3" orient="horz" pos="600">
          <p15:clr>
            <a:srgbClr val="FBAE40"/>
          </p15:clr>
        </p15:guide>
        <p15:guide id="4" orient="horz" pos="429">
          <p15:clr>
            <a:srgbClr val="FBAE40"/>
          </p15:clr>
        </p15:guide>
        <p15:guide id="5" orient="horz" pos="24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image et contenu">
  <p:cSld name="4_Titre et contenu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3311525" y="1221576"/>
            <a:ext cx="45006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74" name="Google Shape;74;p13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3311225" y="3584500"/>
            <a:ext cx="45009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9">
          <p15:clr>
            <a:srgbClr val="FBAE40"/>
          </p15:clr>
        </p15:guide>
        <p15:guide id="2" orient="horz" pos="2555">
          <p15:clr>
            <a:srgbClr val="FBAE40"/>
          </p15:clr>
        </p15:guide>
        <p15:guide id="3" pos="4921">
          <p15:clr>
            <a:srgbClr val="FBAE40"/>
          </p15:clr>
        </p15:guide>
        <p15:guide id="4" pos="1927">
          <p15:clr>
            <a:srgbClr val="FBAE40"/>
          </p15:clr>
        </p15:guide>
        <p15:guide id="5" pos="20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2 colonnes graphique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8" name="Google Shape;78;p14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4"/>
          <p:cNvCxnSpPr/>
          <p:nvPr/>
        </p:nvCxnSpPr>
        <p:spPr>
          <a:xfrm>
            <a:off x="4571999" y="1221581"/>
            <a:ext cx="0" cy="28350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2 colonnes sous titre graphique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2" name="Google Shape;82;p15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15"/>
          <p:cNvCxnSpPr/>
          <p:nvPr/>
        </p:nvCxnSpPr>
        <p:spPr>
          <a:xfrm>
            <a:off x="4571999" y="1221581"/>
            <a:ext cx="0" cy="28350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1331575" y="1233656"/>
            <a:ext cx="3240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2"/>
          </p:nvPr>
        </p:nvSpPr>
        <p:spPr>
          <a:xfrm>
            <a:off x="4575175" y="1233656"/>
            <a:ext cx="3240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360320" y="4700375"/>
            <a:ext cx="46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2 colonnes">
  <p:cSld name="5_Titre et contenu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360320" y="4700375"/>
            <a:ext cx="46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1331925" y="1221581"/>
            <a:ext cx="32400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4571925" y="1221581"/>
            <a:ext cx="32400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92" name="Google Shape;92;p16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9">
          <p15:clr>
            <a:srgbClr val="FBAE40"/>
          </p15:clr>
        </p15:guide>
        <p15:guide id="2" orient="horz" pos="2555">
          <p15:clr>
            <a:srgbClr val="FBAE40"/>
          </p15:clr>
        </p15:guide>
        <p15:guide id="3" pos="4921">
          <p15:clr>
            <a:srgbClr val="FBAE40"/>
          </p15:clr>
        </p15:guide>
        <p15:guide id="4" pos="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2 colonnes 2">
  <p:cSld name="7_Titre et contenu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360328" y="4700375"/>
            <a:ext cx="41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1331575" y="1233656"/>
            <a:ext cx="3240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2"/>
          </p:nvPr>
        </p:nvSpPr>
        <p:spPr>
          <a:xfrm>
            <a:off x="4575175" y="1233656"/>
            <a:ext cx="32400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3"/>
          </p:nvPr>
        </p:nvSpPr>
        <p:spPr>
          <a:xfrm>
            <a:off x="1331925" y="1545581"/>
            <a:ext cx="32400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4"/>
          </p:nvPr>
        </p:nvSpPr>
        <p:spPr>
          <a:xfrm>
            <a:off x="4575175" y="1545581"/>
            <a:ext cx="32400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100" name="Google Shape;100;p17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9">
          <p15:clr>
            <a:srgbClr val="FBAE40"/>
          </p15:clr>
        </p15:guide>
        <p15:guide id="2" orient="horz" pos="2555">
          <p15:clr>
            <a:srgbClr val="FBAE40"/>
          </p15:clr>
        </p15:guide>
        <p15:guide id="3" pos="4921">
          <p15:clr>
            <a:srgbClr val="FBAE40"/>
          </p15:clr>
        </p15:guide>
        <p15:guide id="4" pos="839">
          <p15:clr>
            <a:srgbClr val="FBAE40"/>
          </p15:clr>
        </p15:guide>
        <p15:guide id="5" orient="horz" pos="974">
          <p15:clr>
            <a:srgbClr val="F9AD4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rt de texte">
  <p:cSld name="4_Diapositive de titr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1653600" y="955475"/>
            <a:ext cx="7490400" cy="3236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1657350" y="495164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8"/>
          <p:cNvSpPr/>
          <p:nvPr/>
        </p:nvSpPr>
        <p:spPr>
          <a:xfrm>
            <a:off x="0" y="681050"/>
            <a:ext cx="1657200" cy="326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2585950" y="1767600"/>
            <a:ext cx="4947900" cy="16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L="914400" marR="0" lvl="1" indent="-457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2pPr>
            <a:lvl3pPr marL="1371600" marR="0" lvl="2" indent="-457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3pPr>
            <a:lvl4pPr marL="1828800" marR="0" lvl="3" indent="-457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4pPr>
            <a:lvl5pPr marL="2286000" marR="0" lvl="4" indent="-457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5pPr>
            <a:lvl6pPr marL="2743200" marR="0" lvl="5" indent="-4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marL="3200400" marR="0" lvl="6" indent="-4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marL="3657600" marR="0" lvl="7" indent="-4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marL="4114800" marR="0" lvl="8" indent="-457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gette"/>
              <a:buChar char="•"/>
              <a:defRPr sz="3600" b="0" i="0" u="none" strike="noStrike" cap="non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542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  <p15:guide id="2" pos="5110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599">
          <p15:clr>
            <a:srgbClr val="FBAE40"/>
          </p15:clr>
        </p15:guide>
        <p15:guide id="6" orient="horz" pos="429">
          <p15:clr>
            <a:srgbClr val="FBAE40"/>
          </p15:clr>
        </p15:guide>
        <p15:guide id="7" orient="horz" pos="2488">
          <p15:clr>
            <a:srgbClr val="FBAE40"/>
          </p15:clr>
        </p15:guide>
        <p15:guide id="8" orient="horz" pos="264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Diapositive de titre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9"/>
          <p:cNvCxnSpPr/>
          <p:nvPr/>
        </p:nvCxnSpPr>
        <p:spPr>
          <a:xfrm>
            <a:off x="3055584" y="508363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19"/>
          <p:cNvSpPr txBox="1">
            <a:spLocks noGrp="1"/>
          </p:cNvSpPr>
          <p:nvPr>
            <p:ph type="ctrTitle"/>
          </p:nvPr>
        </p:nvSpPr>
        <p:spPr>
          <a:xfrm>
            <a:off x="-7150" y="951319"/>
            <a:ext cx="3062700" cy="162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-7150" y="2532581"/>
            <a:ext cx="3062700" cy="1653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/>
          </p:nvPr>
        </p:nvSpPr>
        <p:spPr>
          <a:xfrm>
            <a:off x="-7200" y="2571769"/>
            <a:ext cx="306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2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3"/>
          </p:nvPr>
        </p:nvSpPr>
        <p:spPr>
          <a:xfrm>
            <a:off x="-7200" y="2899725"/>
            <a:ext cx="30627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1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542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7">
          <p15:clr>
            <a:srgbClr val="FBAE40"/>
          </p15:clr>
        </p15:guide>
        <p15:guide id="2" pos="5110">
          <p15:clr>
            <a:srgbClr val="FBAE40"/>
          </p15:clr>
        </p15:guide>
        <p15:guide id="3" orient="horz" pos="2471">
          <p15:clr>
            <a:srgbClr val="FBAE40"/>
          </p15:clr>
        </p15:guide>
        <p15:guide id="4" orient="horz" pos="2641">
          <p15:clr>
            <a:srgbClr val="FBAE40"/>
          </p15:clr>
        </p15:guide>
        <p15:guide id="5" orient="horz" pos="599">
          <p15:clr>
            <a:srgbClr val="FBAE40"/>
          </p15:clr>
        </p15:guide>
        <p15:guide id="6" orient="horz" pos="4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 1">
  <p:cSld name="Diapositive de titre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0"/>
          <p:cNvCxnSpPr/>
          <p:nvPr/>
        </p:nvCxnSpPr>
        <p:spPr>
          <a:xfrm>
            <a:off x="3055584" y="495072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-7140" y="681028"/>
            <a:ext cx="3062700" cy="32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507325" y="952988"/>
            <a:ext cx="56367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romanUcPeriod"/>
              <a:defRPr sz="1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AutoNum type="alphaUcPeriod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AutoNum type="arabicPeriod"/>
              <a:defRPr sz="11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lphaLcParenR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AutoNum type="arabicParenBoth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AutoNum type="alphaLcParenBoth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AutoNum type="romanLcParenBoth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AutoNum type="alphaLcParenBoth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AutoNum type="romanLcParenBoth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542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7">
          <p15:clr>
            <a:srgbClr val="FBAE40"/>
          </p15:clr>
        </p15:guide>
        <p15:guide id="2" pos="5110">
          <p15:clr>
            <a:srgbClr val="FBAE40"/>
          </p15:clr>
        </p15:guide>
        <p15:guide id="3" orient="horz" pos="2471">
          <p15:clr>
            <a:srgbClr val="FBAE40"/>
          </p15:clr>
        </p15:guide>
        <p15:guide id="4" orient="horz" pos="2641">
          <p15:clr>
            <a:srgbClr val="FBAE40"/>
          </p15:clr>
        </p15:guide>
        <p15:guide id="5" orient="horz" pos="599">
          <p15:clr>
            <a:srgbClr val="FBAE40"/>
          </p15:clr>
        </p15:guide>
        <p15:guide id="6" orient="horz" pos="4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image et contenu 2">
  <p:cSld name="6_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310625" y="1227131"/>
            <a:ext cx="45012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3310525" y="1544747"/>
            <a:ext cx="4501200" cy="1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3318925" y="3515200"/>
            <a:ext cx="45012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5pPr>
            <a:lvl6pPr marL="2743200" marR="0" lvl="5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marL="3200400" marR="0" lvl="6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marL="3657600" marR="0" lvl="7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gette"/>
              <a:buChar char="•"/>
              <a:defRPr sz="2400" b="0" i="0" u="none" strike="noStrike" cap="none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360320" y="4700375"/>
            <a:ext cx="46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9">
          <p15:clr>
            <a:srgbClr val="FBAE40"/>
          </p15:clr>
        </p15:guide>
        <p15:guide id="2" pos="4921">
          <p15:clr>
            <a:srgbClr val="FBAE40"/>
          </p15:clr>
        </p15:guide>
        <p15:guide id="3" pos="1927">
          <p15:clr>
            <a:srgbClr val="FBAE40"/>
          </p15:clr>
        </p15:guide>
        <p15:guide id="4" orient="horz" pos="2555">
          <p15:clr>
            <a:srgbClr val="FBAE40"/>
          </p15:clr>
        </p15:guide>
        <p15:guide id="5" pos="2086">
          <p15:clr>
            <a:srgbClr val="FBAE40"/>
          </p15:clr>
        </p15:guide>
        <p15:guide id="6" orient="horz" pos="973">
          <p15:clr>
            <a:srgbClr val="F9AD4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ous titre et contenu">
  <p:cSld name="1_Titre et contenu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360320" y="4700375"/>
            <a:ext cx="46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1330425" y="1233656"/>
            <a:ext cx="64818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1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1330375" y="1545506"/>
            <a:ext cx="64818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5">
          <p15:clr>
            <a:srgbClr val="FBAE40"/>
          </p15:clr>
        </p15:guide>
        <p15:guide id="2" pos="839">
          <p15:clr>
            <a:srgbClr val="FBAE40"/>
          </p15:clr>
        </p15:guide>
        <p15:guide id="3" orient="horz" pos="769">
          <p15:clr>
            <a:srgbClr val="FBAE40"/>
          </p15:clr>
        </p15:guide>
        <p15:guide id="4" pos="4921">
          <p15:clr>
            <a:srgbClr val="FBAE40"/>
          </p15:clr>
        </p15:guide>
        <p15:guide id="5" orient="horz" pos="974">
          <p15:clr>
            <a:srgbClr val="F9AD4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 2">
  <p:cSld name="2_Titre et contenu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360320" y="4700375"/>
            <a:ext cx="46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1331925" y="1221581"/>
            <a:ext cx="64803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129" name="Google Shape;129;p22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9">
          <p15:clr>
            <a:srgbClr val="FBAE40"/>
          </p15:clr>
        </p15:guide>
        <p15:guide id="2" pos="4921">
          <p15:clr>
            <a:srgbClr val="FBAE40"/>
          </p15:clr>
        </p15:guide>
        <p15:guide id="3" pos="839">
          <p15:clr>
            <a:srgbClr val="FBAE40"/>
          </p15:clr>
        </p15:guide>
        <p15:guide id="4" orient="horz" pos="2555">
          <p15:clr>
            <a:srgbClr val="FBAE40"/>
          </p15:clr>
        </p15:guide>
        <p15:guide id="5" orient="horz" pos="1007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341425" y="1221581"/>
            <a:ext cx="64707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9">
          <p15:clr>
            <a:srgbClr val="FBAE40"/>
          </p15:clr>
        </p15:guide>
        <p15:guide id="2" orient="horz" pos="2555">
          <p15:clr>
            <a:srgbClr val="FBAE40"/>
          </p15:clr>
        </p15:guide>
        <p15:guide id="3" pos="845">
          <p15:clr>
            <a:srgbClr val="FBAE40"/>
          </p15:clr>
        </p15:guide>
        <p15:guide id="4" pos="492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3_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360320" y="4700375"/>
            <a:ext cx="46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431800" y="298680"/>
            <a:ext cx="0" cy="4161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9">
          <p15:clr>
            <a:srgbClr val="FBAE40"/>
          </p15:clr>
        </p15:guide>
        <p15:guide id="2" orient="horz" pos="2555">
          <p15:clr>
            <a:srgbClr val="FBAE40"/>
          </p15:clr>
        </p15:guide>
        <p15:guide id="3" pos="4921">
          <p15:clr>
            <a:srgbClr val="FBAE40"/>
          </p15:clr>
        </p15:guide>
        <p15:guide id="4" pos="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rt de texte 2">
  <p:cSld name="Disposition personnalisée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31799" y="275770"/>
            <a:ext cx="8280300" cy="4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2895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7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7"/>
          <p:cNvCxnSpPr/>
          <p:nvPr/>
        </p:nvCxnSpPr>
        <p:spPr>
          <a:xfrm>
            <a:off x="71406" y="4768469"/>
            <a:ext cx="857256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7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-19096" y="4762518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-44680" y="4029913"/>
            <a:ext cx="1198978" cy="41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la présentation 2">
  <p:cSld name="1_Diapositive de tit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 flipH="1">
            <a:off x="3059099" y="681038"/>
            <a:ext cx="6084900" cy="322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3055584" y="495072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 idx="2"/>
          </p:nvPr>
        </p:nvSpPr>
        <p:spPr>
          <a:xfrm>
            <a:off x="3055575" y="3054950"/>
            <a:ext cx="6084900" cy="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7">
          <p15:clr>
            <a:srgbClr val="FBAE40"/>
          </p15:clr>
        </p15:guide>
        <p15:guide id="2" orient="horz" pos="2641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429">
          <p15:clr>
            <a:srgbClr val="FBAE40"/>
          </p15:clr>
        </p15:guide>
        <p15:guide id="5" orient="horz" pos="24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la présentation 3">
  <p:cSld name="2_Diapositive de titr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9"/>
          <p:cNvCxnSpPr/>
          <p:nvPr/>
        </p:nvCxnSpPr>
        <p:spPr>
          <a:xfrm>
            <a:off x="4571999" y="495072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 flipH="1">
            <a:off x="4572000" y="681038"/>
            <a:ext cx="4572000" cy="322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7883" y="2377839"/>
            <a:ext cx="1151879" cy="3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10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599">
          <p15:clr>
            <a:srgbClr val="FBAE40"/>
          </p15:clr>
        </p15:guide>
        <p15:guide id="6" orient="horz" pos="429">
          <p15:clr>
            <a:srgbClr val="FBAE40"/>
          </p15:clr>
        </p15:guide>
        <p15:guide id="7" orient="horz" pos="2462">
          <p15:clr>
            <a:srgbClr val="FBAE40"/>
          </p15:clr>
        </p15:guide>
        <p15:guide id="8" orient="horz" pos="264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chapitre 1">
  <p:cSld name="3_Diapositive de titr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0"/>
          <p:cNvCxnSpPr/>
          <p:nvPr/>
        </p:nvCxnSpPr>
        <p:spPr>
          <a:xfrm>
            <a:off x="4571999" y="495072"/>
            <a:ext cx="0" cy="388680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0"/>
          <p:cNvSpPr txBox="1">
            <a:spLocks noGrp="1"/>
          </p:cNvSpPr>
          <p:nvPr>
            <p:ph type="ctrTitle"/>
          </p:nvPr>
        </p:nvSpPr>
        <p:spPr>
          <a:xfrm>
            <a:off x="-3" y="681037"/>
            <a:ext cx="4572000" cy="32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572000" y="956491"/>
            <a:ext cx="4572000" cy="324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0542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 idx="2"/>
          </p:nvPr>
        </p:nvSpPr>
        <p:spPr>
          <a:xfrm>
            <a:off x="0" y="3054950"/>
            <a:ext cx="4572000" cy="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10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599">
          <p15:clr>
            <a:srgbClr val="FBAE40"/>
          </p15:clr>
        </p15:guide>
        <p15:guide id="6" orient="horz" pos="429">
          <p15:clr>
            <a:srgbClr val="FBAE40"/>
          </p15:clr>
        </p15:guide>
        <p15:guide id="7" orient="horz" pos="2471">
          <p15:clr>
            <a:srgbClr val="FBAE40"/>
          </p15:clr>
        </p15:guide>
        <p15:guide id="8" orient="horz" pos="26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31799" y="280503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44974" y="1221581"/>
            <a:ext cx="64716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690542" y="4692563"/>
            <a:ext cx="1021558" cy="175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72">
          <p15:clr>
            <a:srgbClr val="F26B43"/>
          </p15:clr>
        </p15:guide>
        <p15:guide id="3" orient="horz" pos="3068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orient="horz" pos="174">
          <p15:clr>
            <a:srgbClr val="F26B43"/>
          </p15:clr>
        </p15:guide>
        <p15:guide id="6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ctrTitle"/>
          </p:nvPr>
        </p:nvSpPr>
        <p:spPr>
          <a:xfrm>
            <a:off x="-7140" y="951310"/>
            <a:ext cx="3062700" cy="324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День Поставщика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1200">
                <a:latin typeface="Pacifico"/>
                <a:ea typeface="Pacifico"/>
                <a:cs typeface="Pacifico"/>
                <a:sym typeface="Pacifico"/>
              </a:rPr>
              <a:t>Сотрудничество с локальными поставщиками</a:t>
            </a:r>
            <a:endParaRPr sz="12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6" name="Google Shape;136;p23" descr="C:\Users\RUS0201625\Desktop\Буклет Auchan Retail Russie1_Page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737" y="570015"/>
            <a:ext cx="5189866" cy="36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2158125" y="4144350"/>
            <a:ext cx="16242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dirty="0">
                <a:latin typeface="Raleway"/>
                <a:ea typeface="Raleway"/>
                <a:cs typeface="Raleway"/>
                <a:sym typeface="Raleway"/>
              </a:rPr>
              <a:t>Май 2022</a:t>
            </a:r>
            <a:endParaRPr sz="9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431849" y="197178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r>
              <a:rPr lang="ru-RU" dirty="0"/>
              <a:t>Голос Поставщика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– </a:t>
            </a:r>
            <a:r>
              <a:rPr lang="ru-RU" dirty="0">
                <a:latin typeface="Pacifico"/>
                <a:ea typeface="Pacifico"/>
                <a:cs typeface="Pacifico"/>
                <a:sym typeface="Pacifico"/>
              </a:rPr>
              <a:t>auchan-supply.ru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" y="1044550"/>
            <a:ext cx="6857050" cy="370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6868800" y="1044550"/>
            <a:ext cx="1679299" cy="179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Информационная платформа для коммуникации с действующими и потенциальными поставщиками.</a:t>
            </a: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431801" y="211618"/>
            <a:ext cx="80331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r>
              <a:rPr lang="ru-RU"/>
              <a:t>Голос Поставщика – </a:t>
            </a:r>
            <a:r>
              <a:rPr lang="ru-RU">
                <a:latin typeface="Pacifico"/>
                <a:ea typeface="Pacifico"/>
                <a:cs typeface="Pacifico"/>
                <a:sym typeface="Pacifico"/>
              </a:rPr>
              <a:t>auchan-supply.ru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431802" y="720749"/>
            <a:ext cx="534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Процесс</a:t>
            </a: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5" name="Google Shape;165;p27"/>
          <p:cNvGrpSpPr/>
          <p:nvPr/>
        </p:nvGrpSpPr>
        <p:grpSpPr>
          <a:xfrm>
            <a:off x="326575" y="1057574"/>
            <a:ext cx="8490850" cy="3482120"/>
            <a:chOff x="8124" y="8184"/>
            <a:chExt cx="8490850" cy="3833667"/>
          </a:xfrm>
        </p:grpSpPr>
        <p:sp>
          <p:nvSpPr>
            <p:cNvPr id="166" name="Google Shape;166;p27"/>
            <p:cNvSpPr/>
            <p:nvPr/>
          </p:nvSpPr>
          <p:spPr>
            <a:xfrm>
              <a:off x="8126" y="33800"/>
              <a:ext cx="1494525" cy="286181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 txBox="1"/>
            <p:nvPr/>
          </p:nvSpPr>
          <p:spPr>
            <a:xfrm>
              <a:off x="8126" y="33800"/>
              <a:ext cx="1494525" cy="28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ПОСТАВЩИК</a:t>
              </a:r>
              <a:endParaRPr sz="1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8124" y="319976"/>
              <a:ext cx="1494600" cy="34902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8064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7"/>
            <p:cNvSpPr txBox="1"/>
            <p:nvPr/>
          </p:nvSpPr>
          <p:spPr>
            <a:xfrm>
              <a:off x="8124" y="319976"/>
              <a:ext cx="1494600" cy="25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71100" bIns="80000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ЗАПОЛНЯЕТ АНКЕТУ НА САЙТЕ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ВО ВЛОЖЕНИИ ВЫСЫЛАЕТ СВОЕ КОММЕРЧЕСКОЕ ПРЕДЛОЖЕНИЕ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ВЛОЖЕННЫЙ ФАЙЛ ДОЛЖЕН БЫТЬ В PDF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711885" y="33800"/>
              <a:ext cx="1494525" cy="286181"/>
            </a:xfrm>
            <a:prstGeom prst="rect">
              <a:avLst/>
            </a:prstGeom>
            <a:solidFill>
              <a:srgbClr val="9BBB59"/>
            </a:solidFill>
            <a:ln w="25400" cap="flat" cmpd="sng">
              <a:solidFill>
                <a:srgbClr val="9BBB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 txBox="1"/>
            <p:nvPr/>
          </p:nvSpPr>
          <p:spPr>
            <a:xfrm>
              <a:off x="1711885" y="33800"/>
              <a:ext cx="1494525" cy="28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САЙТ</a:t>
              </a:r>
              <a:endParaRPr sz="1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1711874" y="319976"/>
              <a:ext cx="1494600" cy="34902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8064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 txBox="1"/>
            <p:nvPr/>
          </p:nvSpPr>
          <p:spPr>
            <a:xfrm>
              <a:off x="1711874" y="319976"/>
              <a:ext cx="1494600" cy="28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71100" bIns="80000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ГЕНЕРИРУЕТ НОМЕР ДОСЬЕ (ЗАПРОС, ГРУППА, ДАТА, ВРЕМЯ)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ОТПРАВЛЯЕТ КОПИЮ ДОСЬЕ С НОМЕРОМ ПОСТАВЩИКУ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ОТПРАВЛЯЕТ КОПИЮ ДОСЬЕ В  ЦО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392015" y="8184"/>
              <a:ext cx="1494525" cy="286181"/>
            </a:xfrm>
            <a:prstGeom prst="rect">
              <a:avLst/>
            </a:prstGeom>
            <a:gradFill>
              <a:gsLst>
                <a:gs pos="0">
                  <a:srgbClr val="C8B2E9"/>
                </a:gs>
                <a:gs pos="35000">
                  <a:srgbClr val="D6CAED"/>
                </a:gs>
                <a:gs pos="100000">
                  <a:srgbClr val="EFE8FA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 txBox="1"/>
            <p:nvPr/>
          </p:nvSpPr>
          <p:spPr>
            <a:xfrm>
              <a:off x="3392015" y="8184"/>
              <a:ext cx="1494525" cy="28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ЦО</a:t>
              </a:r>
              <a:endParaRPr sz="1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382599" y="291379"/>
              <a:ext cx="1494600" cy="3547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8064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 txBox="1"/>
            <p:nvPr/>
          </p:nvSpPr>
          <p:spPr>
            <a:xfrm>
              <a:off x="3415624" y="323004"/>
              <a:ext cx="1494600" cy="31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71100" bIns="80000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ПОЛУЧАЕТ И РЕГИСТРИРУЕТ ЗАПРОС ПОСТАВЩИКА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АНАЛИЗИРУЕТ ПЕРЕДАННУЮ ИНФОРМАЦИЮ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ОТПРАВЛЯЕТ ОФИЦИАЛЬНЫЙ ОТВЕТ ПОСТАВЩИКУ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ОБНОВЛЯЕТ БАЗУ ДАННЫХ  ВХОД-ВЫХОД</a:t>
              </a:r>
              <a:endParaRPr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5158447" y="14267"/>
              <a:ext cx="1675713" cy="286181"/>
            </a:xfrm>
            <a:prstGeom prst="rect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 w="9525" cap="flat" cmpd="sng">
              <a:solidFill>
                <a:srgbClr val="97B8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 txBox="1"/>
            <p:nvPr/>
          </p:nvSpPr>
          <p:spPr>
            <a:xfrm>
              <a:off x="5158447" y="14267"/>
              <a:ext cx="1675713" cy="28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ЗАКУПКИ</a:t>
              </a:r>
              <a:endParaRPr sz="1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5163949" y="294351"/>
              <a:ext cx="1664700" cy="3547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8064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 txBox="1"/>
            <p:nvPr/>
          </p:nvSpPr>
          <p:spPr>
            <a:xfrm>
              <a:off x="5124899" y="323004"/>
              <a:ext cx="1664700" cy="31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71100" bIns="80000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ПОЛУЧАЕТ ОТ ЦО ПРЕДЛОЖЕНИЕ ПОСТАВЩИКА</a:t>
              </a:r>
              <a:endParaRPr sz="1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ДЕЙТВУЕТ В СООТВЕТСТВИИ С ПРОЦЕДУРОЙ ЗАКУПОК</a:t>
              </a:r>
              <a:endParaRPr sz="1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ЕСЛИ ПРЕДЛОЖЕНИЕ ОТВЕЧАЕТ ПОТРЕБНОСТЯМ ИНФОРМИРУЕТ ПОСТАВЩИКА</a:t>
              </a:r>
              <a:endParaRPr sz="1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СОСТАВЛЯЕТ ДОСЬЕ ДЛЯ КОМИТЕТА ПОСТАВЩИКОВ</a:t>
              </a:r>
              <a:endParaRPr sz="1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114300" marR="0" lvl="2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ЕСЛИ ПРЕДЛОЖЕНИЕ НЕ СООТВЕТСТВУЕТ ПОТРЕБНОСТЯМ ИНФОРМИРУЕТ ЦО</a:t>
              </a:r>
              <a:endParaRPr sz="1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114300" marR="0" lvl="2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2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2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2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6999373" y="29966"/>
              <a:ext cx="1494525" cy="286181"/>
            </a:xfrm>
            <a:prstGeom prst="rect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w="9525" cap="flat" cmpd="sng">
              <a:solidFill>
                <a:srgbClr val="F591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 txBox="1"/>
            <p:nvPr/>
          </p:nvSpPr>
          <p:spPr>
            <a:xfrm>
              <a:off x="6999373" y="29966"/>
              <a:ext cx="1494525" cy="28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48750" rIns="85325" bIns="48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ЦО</a:t>
              </a:r>
              <a:endParaRPr sz="12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7004349" y="351629"/>
              <a:ext cx="1494600" cy="34902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8064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 txBox="1"/>
            <p:nvPr/>
          </p:nvSpPr>
          <p:spPr>
            <a:xfrm>
              <a:off x="7004374" y="320030"/>
              <a:ext cx="1494600" cy="21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71100" bIns="80000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ИНФРМИРУЕТ ПОСТАВЩИКА О РЕШЕНИИ ПО  ЗАПРОСУ</a:t>
              </a:r>
              <a:endParaRPr sz="1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Raleway"/>
                <a:buChar char="••"/>
              </a:pPr>
              <a:r>
                <a:rPr lang="ru-RU" sz="1000" b="0" i="0" u="none" strike="noStrike" cap="none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ОБНОВЛЯЕТ БАЗУ ДАННЫХ ВХОД-ВЫХОД</a:t>
              </a:r>
              <a:endParaRPr sz="10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431800" y="474550"/>
            <a:ext cx="84861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r>
              <a:rPr lang="ru-RU"/>
              <a:t>Сотрудничество по ассортименту локального производителя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endParaRPr/>
          </a:p>
        </p:txBody>
      </p:sp>
      <p:sp>
        <p:nvSpPr>
          <p:cNvPr id="235" name="Google Shape;235;p33"/>
          <p:cNvSpPr txBox="1"/>
          <p:nvPr/>
        </p:nvSpPr>
        <p:spPr>
          <a:xfrm>
            <a:off x="881075" y="150020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4408575" y="1544650"/>
            <a:ext cx="3915900" cy="186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E1C11"/>
              </a:buClr>
              <a:buSzPts val="1400"/>
              <a:buFont typeface="Raleway"/>
              <a:buAutoNum type="arabicPeriod"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Непокрытая потребность клиента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C11"/>
              </a:buClr>
              <a:buSzPts val="1400"/>
              <a:buFont typeface="Raleway"/>
              <a:buAutoNum type="arabicPeriod"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Любимая локальная марка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C11"/>
              </a:buClr>
              <a:buSzPts val="1400"/>
              <a:buFont typeface="Raleway"/>
              <a:buAutoNum type="arabicPeriod"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Цена ниже, чем у национального поставщика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C11"/>
              </a:buClr>
              <a:buSzPts val="1400"/>
              <a:buFont typeface="Raleway"/>
              <a:buAutoNum type="arabicPeriod"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Социально значимое предприятие в городе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00" y="1151949"/>
            <a:ext cx="2981475" cy="39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431849" y="202728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r>
              <a:rPr lang="ru-RU"/>
              <a:t>Перспективы развития поставщика </a:t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3904875" y="1329200"/>
            <a:ext cx="3963600" cy="286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Помощь в развитии: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Расширение  производства</a:t>
            </a:r>
            <a:endParaRPr sz="14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Расширение географии сбыта</a:t>
            </a:r>
            <a:endParaRPr sz="14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благодаря </a:t>
            </a:r>
            <a:r>
              <a:rPr lang="ru-RU" sz="14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долгосрочному</a:t>
            </a: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 и </a:t>
            </a:r>
            <a:r>
              <a:rPr lang="ru-RU" sz="14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эффективному</a:t>
            </a: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 сотрудничеству по разным гаммам товаров: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1C11"/>
              </a:buClr>
              <a:buSzPts val="1400"/>
              <a:buFont typeface="Raleway"/>
              <a:buAutoNum type="arabicPeriod"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Товары самого поставщика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C11"/>
              </a:buClr>
              <a:buSzPts val="1400"/>
              <a:buFont typeface="Raleway"/>
              <a:buAutoNum type="arabicPeriod"/>
            </a:pPr>
            <a:r>
              <a:rPr lang="ru-RU" sz="1400" b="0" i="0" u="none" strike="noStrike" cap="none">
                <a:solidFill>
                  <a:srgbClr val="1E1C11"/>
                </a:solidFill>
                <a:latin typeface="Raleway"/>
                <a:ea typeface="Raleway"/>
                <a:cs typeface="Raleway"/>
                <a:sym typeface="Raleway"/>
              </a:rPr>
              <a:t>Товары для СТМ АШАН</a:t>
            </a:r>
            <a:endParaRPr sz="1400" b="0" i="0" u="none" strike="noStrike" cap="none">
              <a:solidFill>
                <a:srgbClr val="1E1C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3684" y="3287730"/>
            <a:ext cx="2158465" cy="174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406252"/>
            <a:ext cx="3832075" cy="25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31849" y="276228"/>
            <a:ext cx="82803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r>
              <a:rPr lang="ru-RU" dirty="0"/>
              <a:t>Примеры сотрудничества с производителями </a:t>
            </a:r>
            <a:br>
              <a:rPr lang="ru-RU" dirty="0"/>
            </a:br>
            <a:r>
              <a:rPr lang="ru-RU" dirty="0"/>
              <a:t>Пензы и Пензенской области</a:t>
            </a:r>
            <a:endParaRPr dirty="0"/>
          </a:p>
        </p:txBody>
      </p:sp>
      <p:sp>
        <p:nvSpPr>
          <p:cNvPr id="253" name="Google Shape;253;p35"/>
          <p:cNvSpPr/>
          <p:nvPr/>
        </p:nvSpPr>
        <p:spPr>
          <a:xfrm>
            <a:off x="158375" y="1500650"/>
            <a:ext cx="189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Региональный уровень</a:t>
            </a: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2375399" y="1708550"/>
            <a:ext cx="2196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Локальные поставки</a:t>
            </a:r>
            <a:endParaRPr sz="1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4970519" y="1524798"/>
            <a:ext cx="162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Национальный уровень</a:t>
            </a:r>
            <a:endParaRPr sz="14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6997739" y="1604600"/>
            <a:ext cx="162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latin typeface="Raleway"/>
                <a:ea typeface="Raleway"/>
                <a:cs typeface="Raleway"/>
                <a:sym typeface="Raleway"/>
              </a:rPr>
              <a:t>СТМ</a:t>
            </a: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914" y="2581713"/>
            <a:ext cx="1168525" cy="1636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07" y="2555572"/>
            <a:ext cx="1255335" cy="1648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266" y="2603869"/>
            <a:ext cx="1844555" cy="1648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263" y="2275367"/>
            <a:ext cx="1463899" cy="23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431799" y="275770"/>
            <a:ext cx="8280300" cy="4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800">
                <a:latin typeface="Pacifico"/>
                <a:ea typeface="Pacifico"/>
                <a:cs typeface="Pacifico"/>
                <a:sym typeface="Pacifico"/>
              </a:rPr>
              <a:t>Спасибо за внимание!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Auchan Retail">
  <a:themeElements>
    <a:clrScheme name="Havas - Auchan Retail">
      <a:dk1>
        <a:srgbClr val="000000"/>
      </a:dk1>
      <a:lt1>
        <a:srgbClr val="FFFFFF"/>
      </a:lt1>
      <a:dk2>
        <a:srgbClr val="E30613"/>
      </a:dk2>
      <a:lt2>
        <a:srgbClr val="00853E"/>
      </a:lt2>
      <a:accent1>
        <a:srgbClr val="36A9E1"/>
      </a:accent1>
      <a:accent2>
        <a:srgbClr val="E94278"/>
      </a:accent2>
      <a:accent3>
        <a:srgbClr val="EE7203"/>
      </a:accent3>
      <a:accent4>
        <a:srgbClr val="878787"/>
      </a:accent4>
      <a:accent5>
        <a:srgbClr val="79AC2C"/>
      </a:accent5>
      <a:accent6>
        <a:srgbClr val="63B9E9"/>
      </a:accent6>
      <a:hlink>
        <a:srgbClr val="EF7A91"/>
      </a:hlink>
      <a:folHlink>
        <a:srgbClr val="F7A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Экран (16:9)</PresentationFormat>
  <Paragraphs>53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Raleway</vt:lpstr>
      <vt:lpstr>Open Sans</vt:lpstr>
      <vt:lpstr>Calibri</vt:lpstr>
      <vt:lpstr>Pacifico</vt:lpstr>
      <vt:lpstr>Courgette</vt:lpstr>
      <vt:lpstr>Damion</vt:lpstr>
      <vt:lpstr>Thème Auchan Retail</vt:lpstr>
      <vt:lpstr>День Поставщика Сотрудничество с локальными поставщиками</vt:lpstr>
      <vt:lpstr>Голос Поставщика – auchan-supply.ru</vt:lpstr>
      <vt:lpstr>Голос Поставщика – auchan-supply.ru </vt:lpstr>
      <vt:lpstr>Сотрудничество по ассортименту локального производителя </vt:lpstr>
      <vt:lpstr>Перспективы развития поставщика </vt:lpstr>
      <vt:lpstr>Примеры сотрудничества с производителями  Пензы и Пензенской области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Поставщика Сотрудничество с локальными поставщиками</dc:title>
  <dc:creator>Ekaterina BOLOBOLINA</dc:creator>
  <cp:lastModifiedBy>User</cp:lastModifiedBy>
  <cp:revision>2</cp:revision>
  <dcterms:modified xsi:type="dcterms:W3CDTF">2022-05-26T14:10:10Z</dcterms:modified>
</cp:coreProperties>
</file>